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9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>
        <p:scale>
          <a:sx n="81" d="100"/>
          <a:sy n="81" d="100"/>
        </p:scale>
        <p:origin x="54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3A1BE4-AE15-061B-920C-0BF5C8FE3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A69B203-2595-C3E2-3962-58C90A5305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EE8205-5C1A-4051-038D-2B889869D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2756515-412A-2DA9-9162-F2BCA7D7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61D19D-7326-432E-7AEB-04604CE9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7496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6AC7EA-25C6-1B89-9E9A-A6905EEE4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867903B-1FA5-7D2C-9818-4F5ED6A35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693FADA-C9AF-E6E4-7A91-1DE70B23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D3BF7D-24A7-4F03-0FC6-CE1BE12A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DA600A-1974-385E-AB89-E7A965908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37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CDC17C-398C-2552-E5D3-06A9191A7A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6139E7-2273-DCFB-9437-CE0979136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9DFE28-8FC0-0FE0-70B3-F8FBB5E08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EF0BD-E813-BC22-B66F-38B897E6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74978D-1FC3-EBFC-5520-290D9A621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857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0CBA1-9B82-9831-2F26-71EC5584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E1ED8B-B49C-80E1-A062-EF8057029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473B5C0-C744-0DC2-A9DA-639098B4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3535C8-B192-9466-6A97-88D0E1E5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C2ABC0-4566-B310-7EBD-9CB2A3CD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3444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B6C49D-7DAF-DE8E-7018-D24FC33C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074E98B-CA27-8248-087C-58CA0E3D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FE23A5-7BFD-41B7-9859-67E376F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375637-B25A-638B-8231-6C80B06C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340A91-13FE-D05E-FA76-4353ED02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477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C3FF5-94C0-A40E-533E-B52B187B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A5E362-53C0-85C1-1352-B9E5637D1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38EFF6-3F39-64A4-A3CC-3F6EC4B1C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5C2E207-DEC8-0697-A39B-762E5AE2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768FE1-99EC-E837-3345-2029505C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D9C6CB-424A-1131-6FFB-0A187897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751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D709C-EE96-8918-1E5D-961A0063F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197259-C7F8-C023-E37B-4A822F9EC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CFC6D92-2C7E-B09A-10E6-F98AD8A75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F40B75-5BF4-C3A8-10DF-415BB44A1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B73C02-9C76-D61B-D8AF-3BD87CA9C8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DFCE3E1-CEDB-809A-D3BE-D039DB85E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00C7EB1-3A68-80C5-EF6B-87C34617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1F3EDE-C62C-0A75-AEE6-694BC914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07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69CA5-212C-43AD-E993-29E3796DA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1F2C15-8CF2-F572-5702-569D833B1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E4DC52-B8AB-F290-7D02-A90F08AD3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AE73BFB-AAAA-FFF0-DCA4-808D9AC9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54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36C3A6-A055-6AF6-D33B-BFB042889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B65837-8879-29EB-1A76-10F638B62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6D9052-4E43-AD2D-D2B0-BBF4D1390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0261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885FE0-89AC-CDEF-67B0-027D0CDB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54E17-BFDC-C9EF-802F-FDD5AC63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81725F-B722-6473-B318-9381DA8D1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09963A-9C35-1D6A-D33E-3030EE88F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7CB04A2-37B3-DD47-C2C4-5D39DF1A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98E5DF-0972-A66F-A7F8-92F754218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17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9A3256-F84D-1D4A-545E-7A8F877F3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90181DB-8F78-351D-A502-AF1529A96F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82F1B1D-6962-CF83-6DED-61DAAA2DE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969A74-6D96-0AAC-3E3F-71043C9F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12E077-4018-F34C-FA5E-41C2B2D0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16BF1C-AEDC-ABAD-ED5C-8D377961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85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D8906-F7F0-1287-73F7-D64FF6D2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0D772C-34D9-D3A2-2626-8A96A2BAF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2063AF-1058-101D-4ADD-4D0371ECD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A3C9A-59C9-4879-9B02-529736872EE6}" type="datetimeFigureOut">
              <a:rPr lang="ru-RU" smtClean="0"/>
              <a:t>03.03.2023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CC1C60-2E35-CC32-BC5A-8B3B6EA057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9DAFFC-A1CC-2E2B-EBDF-601D75442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FBC25-7859-4D6C-81C4-BE00B241CCE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314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s230.stanford.edu/" TargetMode="External"/><Relationship Id="rId2" Type="http://schemas.openxmlformats.org/officeDocument/2006/relationships/hyperlink" Target="http://cs231n.stanford.ed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erc.ifmo.ru/wiki/index.php?title=%D0%9F%D1%80%D0%B0%D0%BA%D1%82%D0%B8%D0%BA%D0%B8_%D1%80%D0%B5%D0%B0%D0%BB%D0%B8%D0%B7%D0%B0%D1%86%D0%B8%D0%B8_%D0%BD%D0%B5%D0%B9%D1%80%D0%BE%D0%BD%D0%BD%D1%8B%D1%85_%D1%81%D0%B5%D1%82%D0%B5%D0%B9&amp;mobileaction=toggle_view_desktop" TargetMode="External"/><Relationship Id="rId5" Type="http://schemas.openxmlformats.org/officeDocument/2006/relationships/hyperlink" Target="https://www.ruder.io/optimizing-gradient-descent/" TargetMode="External"/><Relationship Id="rId4" Type="http://schemas.openxmlformats.org/officeDocument/2006/relationships/hyperlink" Target="https://habr.com/ru/post/31897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12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image" Target="../media/image6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49C8C-5F2E-12F7-6A6E-35966F444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5750D2-6F27-8565-DD2E-39451F2879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8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5554F-79A1-21C0-608D-C0827636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обучения (3)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612DC-98D0-BB89-AD9D-D629037D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000000"/>
                </a:solidFill>
              </a:rPr>
              <a:t>Эмпирический риск:</a:t>
            </a:r>
            <a:endParaRPr lang="ru-RU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400" i="0" u="none" strike="noStrike" cap="none" dirty="0">
                <a:solidFill>
                  <a:srgbClr val="000000"/>
                </a:solidFill>
              </a:rPr>
              <a:t>Определим эмпирический риск как среднее значение функции потерь на обучающем </a:t>
            </a:r>
            <a:r>
              <a:rPr lang="ru-RU" sz="2400" i="0" u="none" strike="noStrike" cap="none" dirty="0" err="1">
                <a:solidFill>
                  <a:srgbClr val="000000"/>
                </a:solidFill>
              </a:rPr>
              <a:t>датасете</a:t>
            </a:r>
            <a:r>
              <a:rPr lang="ru-RU" sz="2400" i="0" u="none" strike="noStrike" cap="none" dirty="0">
                <a:solidFill>
                  <a:srgbClr val="000000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400" i="0" u="none" strike="noStrike" cap="none" dirty="0">
                <a:solidFill>
                  <a:srgbClr val="000000"/>
                </a:solidFill>
              </a:rPr>
              <a:t>Часто функцию эмпирического риска также называют </a:t>
            </a:r>
            <a:r>
              <a:rPr lang="ru-RU" sz="2400" i="0" u="none" strike="noStrike" cap="none" dirty="0" err="1">
                <a:solidFill>
                  <a:srgbClr val="000000"/>
                </a:solidFill>
              </a:rPr>
              <a:t>лоссом</a:t>
            </a:r>
            <a:r>
              <a:rPr lang="ru-RU" sz="2400" i="0" u="none" strike="noStrike" cap="none" dirty="0">
                <a:solidFill>
                  <a:srgbClr val="000000"/>
                </a:solidFill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lang="ru-RU" sz="3200" b="1" i="0" u="none" strike="noStrike" cap="none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3200" b="1" i="0" u="none" strike="noStrike" cap="none" dirty="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Обучение: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400" b="0" i="0" u="none" strike="noStrike" cap="none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endParaRPr lang="ru-RU" sz="2400" dirty="0"/>
          </a:p>
        </p:txBody>
      </p:sp>
      <p:pic>
        <p:nvPicPr>
          <p:cNvPr id="8" name="Google Shape;135;p21">
            <a:extLst>
              <a:ext uri="{FF2B5EF4-FFF2-40B4-BE49-F238E27FC236}">
                <a16:creationId xmlns:a16="http://schemas.microsoft.com/office/drawing/2014/main" id="{A48F6AA0-D0C4-F2F4-E8C2-5D36D8B5AC0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3729" y="4518044"/>
            <a:ext cx="4718249" cy="6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6;p21">
            <a:extLst>
              <a:ext uri="{FF2B5EF4-FFF2-40B4-BE49-F238E27FC236}">
                <a16:creationId xmlns:a16="http://schemas.microsoft.com/office/drawing/2014/main" id="{238772C6-22C5-CCAB-96C6-7F7064BAE736}"/>
              </a:ext>
            </a:extLst>
          </p:cNvPr>
          <p:cNvSpPr txBox="1"/>
          <p:nvPr/>
        </p:nvSpPr>
        <p:spPr>
          <a:xfrm>
            <a:off x="924353" y="5571360"/>
            <a:ext cx="48570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i="0" u="none" strike="noStrike" cap="none" dirty="0">
                <a:solidFill>
                  <a:srgbClr val="000000"/>
                </a:solidFill>
              </a:rPr>
              <a:t>(Это </a:t>
            </a:r>
            <a:r>
              <a:rPr lang="ru-RU" sz="1400" i="0" u="none" strike="noStrike" cap="none" dirty="0">
                <a:solidFill>
                  <a:srgbClr val="000000"/>
                </a:solidFill>
              </a:rPr>
              <a:t>общее</a:t>
            </a:r>
            <a:r>
              <a:rPr lang="ru" sz="1400" i="0" u="none" strike="noStrike" cap="none" dirty="0">
                <a:solidFill>
                  <a:srgbClr val="000000"/>
                </a:solidFill>
              </a:rPr>
              <a:t> математическое определение. Конкретный алгоритм получения лучшего параметра для каждой модели свой.)</a:t>
            </a:r>
            <a:endParaRPr sz="1400" i="0" u="none" strike="noStrike" cap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15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16ED91-E795-AE52-9678-EA025BA0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87D568-36E6-C4AC-5DCF-6A43E839F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800" dirty="0"/>
              <a:t>Функция среднеквадратичной ошибки (MSE)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ru-RU" sz="28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ru-RU" sz="2800" dirty="0"/>
              <a:t>Производная относительно ВЕСА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ru-RU" sz="28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ru-RU" sz="2800" dirty="0"/>
              <a:t>Алгоритм градиентного спуска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8" name="Google Shape;142;p22">
            <a:extLst>
              <a:ext uri="{FF2B5EF4-FFF2-40B4-BE49-F238E27FC236}">
                <a16:creationId xmlns:a16="http://schemas.microsoft.com/office/drawing/2014/main" id="{AD888B87-EFB2-36CB-C165-D820D890FC3F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9" name="Google Shape;144;p22">
            <a:extLst>
              <a:ext uri="{FF2B5EF4-FFF2-40B4-BE49-F238E27FC236}">
                <a16:creationId xmlns:a16="http://schemas.microsoft.com/office/drawing/2014/main" id="{AFCD9E35-6E08-3510-90DD-EF227D10F3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9228" y="2338920"/>
            <a:ext cx="2293216" cy="6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45;p22">
            <a:extLst>
              <a:ext uri="{FF2B5EF4-FFF2-40B4-BE49-F238E27FC236}">
                <a16:creationId xmlns:a16="http://schemas.microsoft.com/office/drawing/2014/main" id="{50F3EB1E-CAE9-4561-3CEA-BAD071DC85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628" y="3648048"/>
            <a:ext cx="2641701" cy="5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6;p22">
            <a:extLst>
              <a:ext uri="{FF2B5EF4-FFF2-40B4-BE49-F238E27FC236}">
                <a16:creationId xmlns:a16="http://schemas.microsoft.com/office/drawing/2014/main" id="{0E271645-682A-DBF0-5588-868F1E3AFF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228" y="4769537"/>
            <a:ext cx="2378450" cy="11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43;p22">
            <a:extLst>
              <a:ext uri="{FF2B5EF4-FFF2-40B4-BE49-F238E27FC236}">
                <a16:creationId xmlns:a16="http://schemas.microsoft.com/office/drawing/2014/main" id="{632EB4CA-002B-D394-8F16-9B547A5BF02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9558" y="2772381"/>
            <a:ext cx="3378725" cy="189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470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67190-5878-10B9-9CD1-9C359826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6EFAED0-887F-2F18-ABAA-9D027AA06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indent="0">
                  <a:spcBef>
                    <a:spcPts val="1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ru-RU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ru-RU" dirty="0"/>
                  <a:t>J - функция потерь, θ - параметры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ru-RU" dirty="0"/>
                  <a:t>Может перепрыгнуть в другой локальный минимум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ru-RU" dirty="0"/>
                  <a:t>Быстрая сходимость, часто к хорошему минимуму</a:t>
                </a:r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r>
                  <a:rPr lang="ru-RU" dirty="0"/>
                  <a:t>Сильные флуктуации, для стабилизации используют</a:t>
                </a:r>
                <a:br>
                  <a:rPr lang="ru-RU" dirty="0"/>
                </a:br>
                <a:r>
                  <a:rPr lang="ru-RU" dirty="0"/>
                  <a:t>мини-</a:t>
                </a:r>
                <a:r>
                  <a:rPr lang="ru-RU" dirty="0" err="1"/>
                  <a:t>батчи</a:t>
                </a:r>
                <a:endParaRPr lang="ru-RU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0"/>
                  </a:spcAft>
                  <a:buNone/>
                </a:pPr>
                <a:endParaRPr lang="ru-RU" dirty="0"/>
              </a:p>
              <a:p>
                <a:pPr marL="0" lvl="0" indent="0" algn="l" rtl="0"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6EFAED0-887F-2F18-ABAA-9D027AA06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154;p23">
            <a:extLst>
              <a:ext uri="{FF2B5EF4-FFF2-40B4-BE49-F238E27FC236}">
                <a16:creationId xmlns:a16="http://schemas.microsoft.com/office/drawing/2014/main" id="{EC1F8332-1880-1400-0BE6-84E49E81756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991" y="3644000"/>
            <a:ext cx="2241750" cy="1760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233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F9518-FBAA-2E76-2F29-05DBEEE9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8567E0-A4CB-3D60-2C4A-95C72D6D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317500">
              <a:spcBef>
                <a:spcPts val="0"/>
              </a:spcBef>
              <a:buSzPts val="1400"/>
              <a:buFont typeface="Arial" panose="020B0604020202020204" pitchFamily="34" charset="0"/>
              <a:buAutoNum type="arabicParenR"/>
            </a:pPr>
            <a:r>
              <a:rPr lang="ru-RU" sz="2800" dirty="0"/>
              <a:t>Храним затухающую сумму квадратов предыдущих градиентов m</a:t>
            </a:r>
          </a:p>
          <a:p>
            <a:pPr marL="457200" indent="-317500">
              <a:spcBef>
                <a:spcPts val="0"/>
              </a:spcBef>
              <a:buSzPts val="1400"/>
              <a:buFont typeface="Arial" panose="020B0604020202020204" pitchFamily="34" charset="0"/>
              <a:buAutoNum type="arabicParenR"/>
            </a:pPr>
            <a:r>
              <a:rPr lang="ru-RU" sz="2800" dirty="0"/>
              <a:t>Храним затухающее среднее градиентов v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ru-RU" sz="2800" dirty="0"/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ru-RU" sz="2800" dirty="0"/>
              <a:t>Если инициализировать v и m нулями, то у нас появляется сдвиг в их сторону, особенно на ранних шагах 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ru-RU" sz="2800" dirty="0"/>
              <a:t>Чтобы избавиться от этого, оценки корректируются: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r>
              <a:rPr lang="ru-RU" sz="2800" dirty="0"/>
              <a:t>Итоговое выражения для весов:</a:t>
            </a:r>
          </a:p>
          <a:p>
            <a:pPr marL="0" indent="0">
              <a:spcBef>
                <a:spcPts val="1600"/>
              </a:spcBef>
              <a:buFont typeface="Arial" panose="020B0604020202020204" pitchFamily="34" charset="0"/>
              <a:buNone/>
            </a:pPr>
            <a:endParaRPr lang="ru-RU" sz="28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16" name="Google Shape;265;p33">
            <a:extLst>
              <a:ext uri="{FF2B5EF4-FFF2-40B4-BE49-F238E27FC236}">
                <a16:creationId xmlns:a16="http://schemas.microsoft.com/office/drawing/2014/main" id="{DFBF54B3-67B3-7864-AE34-3805A8C8AE52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60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0" name="Google Shape;270;p33">
            <a:extLst>
              <a:ext uri="{FF2B5EF4-FFF2-40B4-BE49-F238E27FC236}">
                <a16:creationId xmlns:a16="http://schemas.microsoft.com/office/drawing/2014/main" id="{F7AD67BD-45B1-2881-2C8A-2A88CFA76DFC}"/>
              </a:ext>
            </a:extLst>
          </p:cNvPr>
          <p:cNvSpPr txBox="1"/>
          <p:nvPr/>
        </p:nvSpPr>
        <p:spPr>
          <a:xfrm>
            <a:off x="7960200" y="5899368"/>
            <a:ext cx="30111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dirty="0">
                <a:solidFill>
                  <a:srgbClr val="6AA84F"/>
                </a:solidFill>
              </a:rPr>
              <a:t>теперь у нас не просто тяжелый мячик, а мячик с трением</a:t>
            </a:r>
            <a:endParaRPr sz="1100" dirty="0">
              <a:solidFill>
                <a:srgbClr val="6AA84F"/>
              </a:solidFill>
            </a:endParaRPr>
          </a:p>
        </p:txBody>
      </p:sp>
      <p:pic>
        <p:nvPicPr>
          <p:cNvPr id="21" name="Google Shape;271;p33">
            <a:extLst>
              <a:ext uri="{FF2B5EF4-FFF2-40B4-BE49-F238E27FC236}">
                <a16:creationId xmlns:a16="http://schemas.microsoft.com/office/drawing/2014/main" id="{6AB54398-59AD-0476-B73E-745626D1D3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60349" y="3038443"/>
            <a:ext cx="2772589" cy="746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72;p33">
            <a:extLst>
              <a:ext uri="{FF2B5EF4-FFF2-40B4-BE49-F238E27FC236}">
                <a16:creationId xmlns:a16="http://schemas.microsoft.com/office/drawing/2014/main" id="{FD8BC63E-027A-57C1-27D8-1E7A6E0500ED}"/>
              </a:ext>
            </a:extLst>
          </p:cNvPr>
          <p:cNvCxnSpPr>
            <a:stCxn id="23" idx="1"/>
          </p:cNvCxnSpPr>
          <p:nvPr/>
        </p:nvCxnSpPr>
        <p:spPr>
          <a:xfrm flipH="1">
            <a:off x="6640313" y="3233916"/>
            <a:ext cx="3387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" name="Google Shape;273;p33">
            <a:extLst>
              <a:ext uri="{FF2B5EF4-FFF2-40B4-BE49-F238E27FC236}">
                <a16:creationId xmlns:a16="http://schemas.microsoft.com/office/drawing/2014/main" id="{C4A1E324-FCC8-52E4-03A5-2417C5D080A1}"/>
              </a:ext>
            </a:extLst>
          </p:cNvPr>
          <p:cNvSpPr txBox="1"/>
          <p:nvPr/>
        </p:nvSpPr>
        <p:spPr>
          <a:xfrm>
            <a:off x="6979013" y="2991816"/>
            <a:ext cx="11166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1й момент</a:t>
            </a:r>
            <a:endParaRPr sz="1200"/>
          </a:p>
        </p:txBody>
      </p:sp>
      <p:cxnSp>
        <p:nvCxnSpPr>
          <p:cNvPr id="24" name="Google Shape;274;p33">
            <a:extLst>
              <a:ext uri="{FF2B5EF4-FFF2-40B4-BE49-F238E27FC236}">
                <a16:creationId xmlns:a16="http://schemas.microsoft.com/office/drawing/2014/main" id="{4A7760F6-EADC-AC0B-0844-12915E1423D6}"/>
              </a:ext>
            </a:extLst>
          </p:cNvPr>
          <p:cNvCxnSpPr/>
          <p:nvPr/>
        </p:nvCxnSpPr>
        <p:spPr>
          <a:xfrm rot="10800000">
            <a:off x="6553938" y="3511303"/>
            <a:ext cx="5043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" name="Google Shape;275;p33">
            <a:extLst>
              <a:ext uri="{FF2B5EF4-FFF2-40B4-BE49-F238E27FC236}">
                <a16:creationId xmlns:a16="http://schemas.microsoft.com/office/drawing/2014/main" id="{83F8A6A2-CE1E-A1B7-B375-37F5B6606BF8}"/>
              </a:ext>
            </a:extLst>
          </p:cNvPr>
          <p:cNvSpPr txBox="1"/>
          <p:nvPr/>
        </p:nvSpPr>
        <p:spPr>
          <a:xfrm>
            <a:off x="7059438" y="3277478"/>
            <a:ext cx="11166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/>
              <a:t>2й момент</a:t>
            </a:r>
            <a:endParaRPr sz="1200" dirty="0"/>
          </a:p>
        </p:txBody>
      </p:sp>
      <p:pic>
        <p:nvPicPr>
          <p:cNvPr id="26" name="Google Shape;276;p33">
            <a:extLst>
              <a:ext uri="{FF2B5EF4-FFF2-40B4-BE49-F238E27FC236}">
                <a16:creationId xmlns:a16="http://schemas.microsoft.com/office/drawing/2014/main" id="{EA4401A4-D371-B60F-FB24-A1798EAB0E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5730" y="4376669"/>
            <a:ext cx="1439073" cy="111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7;p33">
            <a:extLst>
              <a:ext uri="{FF2B5EF4-FFF2-40B4-BE49-F238E27FC236}">
                <a16:creationId xmlns:a16="http://schemas.microsoft.com/office/drawing/2014/main" id="{92C2B828-A1A6-244A-D190-863C8DA161A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459" y="5118029"/>
            <a:ext cx="2454430" cy="8987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5327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8006DC-25C9-7E99-7D11-18B71DEF8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 алгоритмов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46DB70-B3F7-ABA4-7819-C2DDAB4C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Google Shape;327;p39">
            <a:extLst>
              <a:ext uri="{FF2B5EF4-FFF2-40B4-BE49-F238E27FC236}">
                <a16:creationId xmlns:a16="http://schemas.microsoft.com/office/drawing/2014/main" id="{9729177E-C6C0-37E2-809D-F24343FDDA5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0059" y="2417687"/>
            <a:ext cx="4454027" cy="34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28;p39">
            <a:extLst>
              <a:ext uri="{FF2B5EF4-FFF2-40B4-BE49-F238E27FC236}">
                <a16:creationId xmlns:a16="http://schemas.microsoft.com/office/drawing/2014/main" id="{D5F8F051-2D1D-59BB-17D9-CAC7616396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557" y="2253312"/>
            <a:ext cx="4761029" cy="368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34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ABF82F-747C-7EE4-8E8E-AEBBF0520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работы алгоритмов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8EBC52-9B15-8940-60B1-0A43FB141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Google Shape;335;p40">
            <a:extLst>
              <a:ext uri="{FF2B5EF4-FFF2-40B4-BE49-F238E27FC236}">
                <a16:creationId xmlns:a16="http://schemas.microsoft.com/office/drawing/2014/main" id="{6DEB2727-267B-D19F-B9C9-C64E9FC11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3193" y="2347846"/>
            <a:ext cx="3212784" cy="214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36;p40">
            <a:extLst>
              <a:ext uri="{FF2B5EF4-FFF2-40B4-BE49-F238E27FC236}">
                <a16:creationId xmlns:a16="http://schemas.microsoft.com/office/drawing/2014/main" id="{32DE7A39-BCA8-907F-C01A-EC577E872C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590" y="2347846"/>
            <a:ext cx="3212784" cy="2141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37;p40">
            <a:extLst>
              <a:ext uri="{FF2B5EF4-FFF2-40B4-BE49-F238E27FC236}">
                <a16:creationId xmlns:a16="http://schemas.microsoft.com/office/drawing/2014/main" id="{7464DD31-8F5D-3D1D-DD66-E9DFD4A2C7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0" y="2347846"/>
            <a:ext cx="3212784" cy="21418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491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9BB32-7E78-413D-B9E0-FCF060B21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D90D-14B9-4961-AAC1-9069D6BEF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Материалы </a:t>
            </a:r>
            <a:r>
              <a:rPr lang="en-US" dirty="0">
                <a:hlinkClick r:id="rId2"/>
              </a:rPr>
              <a:t>http://cs231n.stanford.edu/</a:t>
            </a:r>
            <a:endParaRPr lang="en-US" dirty="0"/>
          </a:p>
          <a:p>
            <a:r>
              <a:rPr lang="ru-RU" dirty="0"/>
              <a:t>Материалы </a:t>
            </a:r>
            <a:r>
              <a:rPr lang="en-US" dirty="0">
                <a:hlinkClick r:id="rId3"/>
              </a:rPr>
              <a:t>https://cs230.stanford.edu/</a:t>
            </a:r>
            <a:endParaRPr lang="en-US" dirty="0"/>
          </a:p>
          <a:p>
            <a:r>
              <a:rPr lang="en-US" dirty="0">
                <a:hlinkClick r:id="rId4"/>
              </a:rPr>
              <a:t>https://habr.com/ru/post/318970/</a:t>
            </a:r>
            <a:endParaRPr lang="en-US" dirty="0"/>
          </a:p>
          <a:p>
            <a:r>
              <a:rPr lang="en-US" dirty="0">
                <a:hlinkClick r:id="rId5"/>
              </a:rPr>
              <a:t>https://www.ruder.io/optimizing-gradient-descent/</a:t>
            </a:r>
            <a:endParaRPr lang="en-US" dirty="0"/>
          </a:p>
          <a:p>
            <a:r>
              <a:rPr lang="ru-RU" dirty="0">
                <a:hlinkClick r:id="rId6"/>
              </a:rPr>
              <a:t>Практики реализации нейронных сетей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3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FDC94-D334-4B28-A101-3F0DCF54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74C7-EEF1-4401-A2FF-D7F968D64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Машинное обучение для людей">
            <a:extLst>
              <a:ext uri="{FF2B5EF4-FFF2-40B4-BE49-F238E27FC236}">
                <a16:creationId xmlns:a16="http://schemas.microsoft.com/office/drawing/2014/main" id="{6F4C060E-B254-405E-AF43-02EB127C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17" y="1027906"/>
            <a:ext cx="8670085" cy="455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48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F01B2CE-D873-A63E-A3F3-21B56E87B311}"/>
              </a:ext>
            </a:extLst>
          </p:cNvPr>
          <p:cNvSpPr/>
          <p:nvPr/>
        </p:nvSpPr>
        <p:spPr>
          <a:xfrm>
            <a:off x="5671602" y="2875985"/>
            <a:ext cx="1935480" cy="2164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672873-6B52-5A55-248E-699F8A10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72637-6090-EB35-AB6D-6BF935622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F16F30-89FA-9B46-FAC1-16205698D1F2}"/>
              </a:ext>
            </a:extLst>
          </p:cNvPr>
          <p:cNvSpPr txBox="1"/>
          <p:nvPr/>
        </p:nvSpPr>
        <p:spPr>
          <a:xfrm>
            <a:off x="1965481" y="4631215"/>
            <a:ext cx="64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Вход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8C0E2B-8E8F-4E57-3411-C7DC061687BB}"/>
              </a:ext>
            </a:extLst>
          </p:cNvPr>
          <p:cNvSpPr txBox="1"/>
          <p:nvPr/>
        </p:nvSpPr>
        <p:spPr>
          <a:xfrm>
            <a:off x="6001802" y="364859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Архитектура</a:t>
            </a:r>
          </a:p>
          <a:p>
            <a:r>
              <a:rPr lang="ru-RU" dirty="0"/>
              <a:t>Параметры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1A00D-CC9C-1253-1EC5-FE6C36282ADE}"/>
              </a:ext>
            </a:extLst>
          </p:cNvPr>
          <p:cNvSpPr txBox="1"/>
          <p:nvPr/>
        </p:nvSpPr>
        <p:spPr>
          <a:xfrm>
            <a:off x="9797178" y="417609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Выход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EA45B64-5259-5AFB-65D1-581B5359745E}"/>
              </a:ext>
            </a:extLst>
          </p:cNvPr>
          <p:cNvCxnSpPr/>
          <p:nvPr/>
        </p:nvCxnSpPr>
        <p:spPr>
          <a:xfrm>
            <a:off x="7607082" y="4202592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1D95F6E2-8B85-B0AC-4D0B-551CF8B59DA4}"/>
              </a:ext>
            </a:extLst>
          </p:cNvPr>
          <p:cNvCxnSpPr>
            <a:cxnSpLocks/>
          </p:cNvCxnSpPr>
          <p:nvPr/>
        </p:nvCxnSpPr>
        <p:spPr>
          <a:xfrm flipV="1">
            <a:off x="4007539" y="4197396"/>
            <a:ext cx="1447800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206662-3240-CDD3-FF1D-745386151D93}"/>
              </a:ext>
            </a:extLst>
          </p:cNvPr>
          <p:cNvSpPr txBox="1"/>
          <p:nvPr/>
        </p:nvSpPr>
        <p:spPr>
          <a:xfrm>
            <a:off x="1587260" y="5400136"/>
            <a:ext cx="752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Что еще нужно? Оптимизатор, функция потерь, метрики, регуляризация</a:t>
            </a:r>
          </a:p>
        </p:txBody>
      </p:sp>
      <p:pic>
        <p:nvPicPr>
          <p:cNvPr id="2050" name="Picture 2" descr="Кот в сапогах 2: Последнее желание 😎 Большой русский трейлер 😎 Мультфильм  2022 - YouTube">
            <a:extLst>
              <a:ext uri="{FF2B5EF4-FFF2-40B4-BE49-F238E27FC236}">
                <a16:creationId xmlns:a16="http://schemas.microsoft.com/office/drawing/2014/main" id="{A45745FC-1C4B-D71B-99F0-21306F7E1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08" y="299718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84392A2-D638-C77D-1234-68576B4CD397}"/>
              </a:ext>
            </a:extLst>
          </p:cNvPr>
          <p:cNvSpPr txBox="1"/>
          <p:nvPr/>
        </p:nvSpPr>
        <p:spPr>
          <a:xfrm>
            <a:off x="9804545" y="3797286"/>
            <a:ext cx="795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“CAT”</a:t>
            </a:r>
            <a:endParaRPr lang="ru-RU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5C819-042E-BAD0-8565-EB0C48DD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Логистическая регрессия – это тоже нейронная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FC77A6-9F16-29A6-888E-1517C5338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464D4-662B-7B60-8DD4-04E271BECB9C}"/>
              </a:ext>
            </a:extLst>
          </p:cNvPr>
          <p:cNvSpPr txBox="1"/>
          <p:nvPr/>
        </p:nvSpPr>
        <p:spPr>
          <a:xfrm>
            <a:off x="2540000" y="2899619"/>
            <a:ext cx="7547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255</a:t>
            </a:r>
          </a:p>
          <a:p>
            <a:endParaRPr lang="ru-RU" dirty="0"/>
          </a:p>
          <a:p>
            <a:r>
              <a:rPr lang="ru-RU" dirty="0"/>
              <a:t>231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... </a:t>
            </a:r>
          </a:p>
          <a:p>
            <a:endParaRPr lang="ru-RU" dirty="0"/>
          </a:p>
          <a:p>
            <a:r>
              <a:rPr lang="ru-RU" dirty="0"/>
              <a:t>94</a:t>
            </a:r>
          </a:p>
          <a:p>
            <a:endParaRPr lang="ru-RU" dirty="0"/>
          </a:p>
          <a:p>
            <a:r>
              <a:rPr lang="ru-RU" dirty="0"/>
              <a:t>142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CDBB696-74E3-2522-A730-081531C9FDF4}"/>
              </a:ext>
            </a:extLst>
          </p:cNvPr>
          <p:cNvCxnSpPr/>
          <p:nvPr/>
        </p:nvCxnSpPr>
        <p:spPr>
          <a:xfrm>
            <a:off x="3036498" y="2777706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34498EE-AE42-C3A7-60DE-96481AC8880A}"/>
              </a:ext>
            </a:extLst>
          </p:cNvPr>
          <p:cNvCxnSpPr/>
          <p:nvPr/>
        </p:nvCxnSpPr>
        <p:spPr>
          <a:xfrm>
            <a:off x="2502619" y="2777706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A1396F-D1FB-4346-9516-C84C121F548F}"/>
                  </a:ext>
                </a:extLst>
              </p:cNvPr>
              <p:cNvSpPr/>
              <p:nvPr/>
            </p:nvSpPr>
            <p:spPr>
              <a:xfrm>
                <a:off x="4854317" y="3237536"/>
                <a:ext cx="1516134" cy="1516134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A1396F-D1FB-4346-9516-C84C121F5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317" y="3237536"/>
                <a:ext cx="1516134" cy="151613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B03F4BA-AF09-40ED-AE3E-9F648A1475FA}"/>
                  </a:ext>
                </a:extLst>
              </p:cNvPr>
              <p:cNvSpPr/>
              <p:nvPr/>
            </p:nvSpPr>
            <p:spPr>
              <a:xfrm>
                <a:off x="6744151" y="3705543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B03F4BA-AF09-40ED-AE3E-9F648A147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51" y="3705543"/>
                <a:ext cx="580120" cy="5801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77186F-599B-4941-A98A-40B27F3273D6}"/>
              </a:ext>
            </a:extLst>
          </p:cNvPr>
          <p:cNvCxnSpPr>
            <a:stCxn id="4" idx="6"/>
          </p:cNvCxnSpPr>
          <p:nvPr/>
        </p:nvCxnSpPr>
        <p:spPr>
          <a:xfrm>
            <a:off x="6370451" y="3995603"/>
            <a:ext cx="360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4735E8-0969-4BBC-9C35-C1A121F25C3D}"/>
              </a:ext>
            </a:extLst>
          </p:cNvPr>
          <p:cNvCxnSpPr>
            <a:cxnSpLocks/>
          </p:cNvCxnSpPr>
          <p:nvPr/>
        </p:nvCxnSpPr>
        <p:spPr>
          <a:xfrm>
            <a:off x="3823231" y="3164426"/>
            <a:ext cx="843159" cy="54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EB8856-3D98-4C18-92D0-62FE72D0DF52}"/>
              </a:ext>
            </a:extLst>
          </p:cNvPr>
          <p:cNvCxnSpPr>
            <a:cxnSpLocks/>
          </p:cNvCxnSpPr>
          <p:nvPr/>
        </p:nvCxnSpPr>
        <p:spPr>
          <a:xfrm flipV="1">
            <a:off x="3791241" y="4404371"/>
            <a:ext cx="940042" cy="44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304492-265A-4D98-BECF-18993E356CB3}"/>
              </a:ext>
            </a:extLst>
          </p:cNvPr>
          <p:cNvCxnSpPr>
            <a:cxnSpLocks/>
          </p:cNvCxnSpPr>
          <p:nvPr/>
        </p:nvCxnSpPr>
        <p:spPr>
          <a:xfrm flipV="1">
            <a:off x="3981644" y="4105951"/>
            <a:ext cx="684746" cy="13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0AE673-E442-4B8E-A88A-A4BB63CD9735}"/>
                  </a:ext>
                </a:extLst>
              </p:cNvPr>
              <p:cNvSpPr txBox="1"/>
              <p:nvPr/>
            </p:nvSpPr>
            <p:spPr>
              <a:xfrm>
                <a:off x="3357372" y="2911227"/>
                <a:ext cx="351250" cy="56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0AE673-E442-4B8E-A88A-A4BB63CD9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72" y="2911227"/>
                <a:ext cx="351250" cy="568425"/>
              </a:xfrm>
              <a:prstGeom prst="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100F04-9350-4148-8090-E76DA6D6D99D}"/>
                  </a:ext>
                </a:extLst>
              </p:cNvPr>
              <p:cNvSpPr txBox="1"/>
              <p:nvPr/>
            </p:nvSpPr>
            <p:spPr>
              <a:xfrm>
                <a:off x="3357372" y="3476333"/>
                <a:ext cx="351250" cy="56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9100F04-9350-4148-8090-E76DA6D6D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72" y="3476333"/>
                <a:ext cx="351250" cy="568425"/>
              </a:xfrm>
              <a:prstGeom prst="rect">
                <a:avLst/>
              </a:prstGeom>
              <a:blipFill>
                <a:blip r:embed="rId5"/>
                <a:stretch>
                  <a:fillRect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2C3C30-D768-4842-B5D1-7AAB70208C7E}"/>
                  </a:ext>
                </a:extLst>
              </p:cNvPr>
              <p:cNvSpPr txBox="1"/>
              <p:nvPr/>
            </p:nvSpPr>
            <p:spPr>
              <a:xfrm>
                <a:off x="3410872" y="4149116"/>
                <a:ext cx="515141" cy="569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2C3C30-D768-4842-B5D1-7AAB7020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72" y="4149116"/>
                <a:ext cx="515141" cy="569900"/>
              </a:xfrm>
              <a:prstGeom prst="rect">
                <a:avLst/>
              </a:prstGeom>
              <a:blipFill>
                <a:blip r:embed="rId6"/>
                <a:stretch>
                  <a:fillRect l="-5952" t="-2151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304FC5-55AC-4FDD-84C4-8E6B0DAEBCBA}"/>
                  </a:ext>
                </a:extLst>
              </p:cNvPr>
              <p:cNvSpPr txBox="1"/>
              <p:nvPr/>
            </p:nvSpPr>
            <p:spPr>
              <a:xfrm>
                <a:off x="3381994" y="4779537"/>
                <a:ext cx="417037" cy="562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304FC5-55AC-4FDD-84C4-8E6B0DAEB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94" y="4779537"/>
                <a:ext cx="417037" cy="562911"/>
              </a:xfrm>
              <a:prstGeom prst="rect">
                <a:avLst/>
              </a:prstGeom>
              <a:blipFill>
                <a:blip r:embed="rId7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4FD0DD-EC68-4BD0-ADB1-796EB5A2561D}"/>
              </a:ext>
            </a:extLst>
          </p:cNvPr>
          <p:cNvCxnSpPr/>
          <p:nvPr/>
        </p:nvCxnSpPr>
        <p:spPr>
          <a:xfrm>
            <a:off x="3721609" y="3660621"/>
            <a:ext cx="915317" cy="16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5F9249-7F31-45C0-942A-694EE76BC50F}"/>
              </a:ext>
            </a:extLst>
          </p:cNvPr>
          <p:cNvCxnSpPr>
            <a:stCxn id="13" idx="6"/>
          </p:cNvCxnSpPr>
          <p:nvPr/>
        </p:nvCxnSpPr>
        <p:spPr>
          <a:xfrm>
            <a:off x="7324271" y="3995603"/>
            <a:ext cx="327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C60B493-0BE1-4295-95F7-95958979070B}"/>
              </a:ext>
            </a:extLst>
          </p:cNvPr>
          <p:cNvSpPr txBox="1"/>
          <p:nvPr/>
        </p:nvSpPr>
        <p:spPr>
          <a:xfrm>
            <a:off x="7699954" y="381093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0.73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959A20-41F8-4E4D-A25B-2EB839AB118D}"/>
              </a:ext>
            </a:extLst>
          </p:cNvPr>
          <p:cNvCxnSpPr>
            <a:stCxn id="33" idx="3"/>
          </p:cNvCxnSpPr>
          <p:nvPr/>
        </p:nvCxnSpPr>
        <p:spPr>
          <a:xfrm>
            <a:off x="8293386" y="3995603"/>
            <a:ext cx="372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00FBA74-1FA0-4D28-85CC-8CDA12ED8E7C}"/>
              </a:ext>
            </a:extLst>
          </p:cNvPr>
          <p:cNvSpPr txBox="1"/>
          <p:nvPr/>
        </p:nvSpPr>
        <p:spPr>
          <a:xfrm>
            <a:off x="8683850" y="3808781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Cat!</a:t>
            </a:r>
          </a:p>
        </p:txBody>
      </p:sp>
      <p:pic>
        <p:nvPicPr>
          <p:cNvPr id="38" name="Picture 2" descr="Кот в сапогах 2: Последнее желание 😎 Большой русский трейлер 😎 Мультфильм  2022 - YouTube">
            <a:extLst>
              <a:ext uri="{FF2B5EF4-FFF2-40B4-BE49-F238E27FC236}">
                <a16:creationId xmlns:a16="http://schemas.microsoft.com/office/drawing/2014/main" id="{E20202F4-087C-47E3-A765-9DD1C22BD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62" y="3740936"/>
            <a:ext cx="1184705" cy="66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3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291FED-A44E-768D-3D6A-0A4CE412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Мультикласс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06464B-E51E-56F6-77BC-4EC6CB221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3899BF95-5A88-7CD4-10A6-AB967A1A4294}"/>
              </a:ext>
            </a:extLst>
          </p:cNvPr>
          <p:cNvCxnSpPr/>
          <p:nvPr/>
        </p:nvCxnSpPr>
        <p:spPr>
          <a:xfrm>
            <a:off x="3036498" y="2777706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BA53B2E-B36D-48EF-41DA-08BBA783BBD2}"/>
              </a:ext>
            </a:extLst>
          </p:cNvPr>
          <p:cNvCxnSpPr/>
          <p:nvPr/>
        </p:nvCxnSpPr>
        <p:spPr>
          <a:xfrm>
            <a:off x="2502619" y="2777706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133FE57-2B21-70C4-895D-59E6393E25D4}"/>
              </a:ext>
            </a:extLst>
          </p:cNvPr>
          <p:cNvSpPr txBox="1"/>
          <p:nvPr/>
        </p:nvSpPr>
        <p:spPr>
          <a:xfrm>
            <a:off x="2519769" y="2899776"/>
            <a:ext cx="7547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255</a:t>
            </a:r>
          </a:p>
          <a:p>
            <a:endParaRPr lang="ru-RU" dirty="0"/>
          </a:p>
          <a:p>
            <a:r>
              <a:rPr lang="ru-RU" dirty="0"/>
              <a:t>231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... </a:t>
            </a:r>
          </a:p>
          <a:p>
            <a:endParaRPr lang="ru-RU" dirty="0"/>
          </a:p>
          <a:p>
            <a:r>
              <a:rPr lang="ru-RU" dirty="0"/>
              <a:t>94</a:t>
            </a:r>
          </a:p>
          <a:p>
            <a:endParaRPr lang="ru-RU" dirty="0"/>
          </a:p>
          <a:p>
            <a:r>
              <a:rPr lang="ru-RU" dirty="0"/>
              <a:t>142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674BE5-9C0F-4144-AC05-2A80F63DD727}"/>
                  </a:ext>
                </a:extLst>
              </p:cNvPr>
              <p:cNvSpPr/>
              <p:nvPr/>
            </p:nvSpPr>
            <p:spPr>
              <a:xfrm>
                <a:off x="4881115" y="2880007"/>
                <a:ext cx="1387200" cy="75806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674BE5-9C0F-4144-AC05-2A80F63DD7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15" y="2880007"/>
                <a:ext cx="1387200" cy="75806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78F4CA-DC3F-45D6-BDDA-C0C63322D938}"/>
                  </a:ext>
                </a:extLst>
              </p:cNvPr>
              <p:cNvSpPr/>
              <p:nvPr/>
            </p:nvSpPr>
            <p:spPr>
              <a:xfrm>
                <a:off x="6842380" y="2968981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78F4CA-DC3F-45D6-BDDA-C0C63322D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380" y="2968981"/>
                <a:ext cx="580120" cy="5801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A0FAB1-6CB8-4EFE-B4D5-1A99446C9B9B}"/>
              </a:ext>
            </a:extLst>
          </p:cNvPr>
          <p:cNvCxnSpPr>
            <a:cxnSpLocks/>
            <a:stCxn id="27" idx="6"/>
          </p:cNvCxnSpPr>
          <p:nvPr/>
        </p:nvCxnSpPr>
        <p:spPr>
          <a:xfrm>
            <a:off x="6268315" y="3259041"/>
            <a:ext cx="5391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B9EDD7-0C4F-49C3-9CD0-C3A3F5F25086}"/>
              </a:ext>
            </a:extLst>
          </p:cNvPr>
          <p:cNvCxnSpPr>
            <a:cxnSpLocks/>
          </p:cNvCxnSpPr>
          <p:nvPr/>
        </p:nvCxnSpPr>
        <p:spPr>
          <a:xfrm>
            <a:off x="3823231" y="3164426"/>
            <a:ext cx="843159" cy="54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416249B-A234-42D1-8F47-B49391F7E538}"/>
              </a:ext>
            </a:extLst>
          </p:cNvPr>
          <p:cNvCxnSpPr>
            <a:cxnSpLocks/>
          </p:cNvCxnSpPr>
          <p:nvPr/>
        </p:nvCxnSpPr>
        <p:spPr>
          <a:xfrm flipV="1">
            <a:off x="3791241" y="4404371"/>
            <a:ext cx="940042" cy="44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0FEB3A-5E77-4FFB-AEC5-7DE388D9C233}"/>
              </a:ext>
            </a:extLst>
          </p:cNvPr>
          <p:cNvCxnSpPr>
            <a:cxnSpLocks/>
          </p:cNvCxnSpPr>
          <p:nvPr/>
        </p:nvCxnSpPr>
        <p:spPr>
          <a:xfrm flipV="1">
            <a:off x="3981644" y="4105951"/>
            <a:ext cx="684746" cy="13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B93910-0FB2-4325-931F-0C45534E290E}"/>
                  </a:ext>
                </a:extLst>
              </p:cNvPr>
              <p:cNvSpPr txBox="1"/>
              <p:nvPr/>
            </p:nvSpPr>
            <p:spPr>
              <a:xfrm>
                <a:off x="3357372" y="2911227"/>
                <a:ext cx="351250" cy="56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B93910-0FB2-4325-931F-0C45534E2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72" y="2911227"/>
                <a:ext cx="351250" cy="568425"/>
              </a:xfrm>
              <a:prstGeom prst="rect">
                <a:avLst/>
              </a:prstGeom>
              <a:blipFill>
                <a:blip r:embed="rId4"/>
                <a:stretch>
                  <a:fillRect t="-2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93C0C4-9D76-49DA-9979-BBC8C632997D}"/>
                  </a:ext>
                </a:extLst>
              </p:cNvPr>
              <p:cNvSpPr txBox="1"/>
              <p:nvPr/>
            </p:nvSpPr>
            <p:spPr>
              <a:xfrm>
                <a:off x="3357372" y="3476333"/>
                <a:ext cx="351250" cy="568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693C0C4-9D76-49DA-9979-BBC8C6329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72" y="3476333"/>
                <a:ext cx="351250" cy="568425"/>
              </a:xfrm>
              <a:prstGeom prst="rect">
                <a:avLst/>
              </a:prstGeom>
              <a:blipFill>
                <a:blip r:embed="rId5"/>
                <a:stretch>
                  <a:fillRect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9EC6AC-D979-4398-A919-E3C2FD90EAD3}"/>
                  </a:ext>
                </a:extLst>
              </p:cNvPr>
              <p:cNvSpPr txBox="1"/>
              <p:nvPr/>
            </p:nvSpPr>
            <p:spPr>
              <a:xfrm>
                <a:off x="3410872" y="4149116"/>
                <a:ext cx="515141" cy="5699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9EC6AC-D979-4398-A919-E3C2FD90E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872" y="4149116"/>
                <a:ext cx="515141" cy="569900"/>
              </a:xfrm>
              <a:prstGeom prst="rect">
                <a:avLst/>
              </a:prstGeom>
              <a:blipFill>
                <a:blip r:embed="rId6"/>
                <a:stretch>
                  <a:fillRect l="-5952" t="-2151"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31EAA-8CBC-47C7-9B75-CE8B16EAEF47}"/>
                  </a:ext>
                </a:extLst>
              </p:cNvPr>
              <p:cNvSpPr txBox="1"/>
              <p:nvPr/>
            </p:nvSpPr>
            <p:spPr>
              <a:xfrm>
                <a:off x="3381994" y="4779537"/>
                <a:ext cx="417037" cy="562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31EAA-8CBC-47C7-9B75-CE8B16EAE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994" y="4779537"/>
                <a:ext cx="417037" cy="562911"/>
              </a:xfrm>
              <a:prstGeom prst="rect">
                <a:avLst/>
              </a:prstGeom>
              <a:blipFill>
                <a:blip r:embed="rId7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437E76-62E3-43EC-A57C-ABE30A6DB487}"/>
              </a:ext>
            </a:extLst>
          </p:cNvPr>
          <p:cNvCxnSpPr/>
          <p:nvPr/>
        </p:nvCxnSpPr>
        <p:spPr>
          <a:xfrm>
            <a:off x="3721609" y="3660621"/>
            <a:ext cx="915317" cy="16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D6EAF3-9105-4B33-9260-974565E6889B}"/>
              </a:ext>
            </a:extLst>
          </p:cNvPr>
          <p:cNvCxnSpPr>
            <a:stCxn id="28" idx="6"/>
          </p:cNvCxnSpPr>
          <p:nvPr/>
        </p:nvCxnSpPr>
        <p:spPr>
          <a:xfrm>
            <a:off x="7422500" y="3259041"/>
            <a:ext cx="327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A22B72-8ACC-49D5-9885-F8CD01196383}"/>
              </a:ext>
            </a:extLst>
          </p:cNvPr>
          <p:cNvSpPr txBox="1"/>
          <p:nvPr/>
        </p:nvSpPr>
        <p:spPr>
          <a:xfrm>
            <a:off x="7759058" y="390335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0.73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D7DA13-83B7-4360-A4D5-1E8EB420D50C}"/>
              </a:ext>
            </a:extLst>
          </p:cNvPr>
          <p:cNvCxnSpPr>
            <a:stCxn id="39" idx="3"/>
          </p:cNvCxnSpPr>
          <p:nvPr/>
        </p:nvCxnSpPr>
        <p:spPr>
          <a:xfrm>
            <a:off x="8352490" y="4088020"/>
            <a:ext cx="372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F95F312-8B60-4B96-91B1-E7253AFAFA70}"/>
              </a:ext>
            </a:extLst>
          </p:cNvPr>
          <p:cNvSpPr txBox="1"/>
          <p:nvPr/>
        </p:nvSpPr>
        <p:spPr>
          <a:xfrm>
            <a:off x="8725256" y="3891950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B36FEAF-62D0-4B92-BF78-B7500C80307E}"/>
                  </a:ext>
                </a:extLst>
              </p:cNvPr>
              <p:cNvSpPr/>
              <p:nvPr/>
            </p:nvSpPr>
            <p:spPr>
              <a:xfrm>
                <a:off x="4881115" y="3770082"/>
                <a:ext cx="1387200" cy="75806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8B36FEAF-62D0-4B92-BF78-B7500C803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15" y="3770082"/>
                <a:ext cx="1387200" cy="75806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94DEDE-C085-4C1F-84C1-4F9E3C06A73B}"/>
                  </a:ext>
                </a:extLst>
              </p:cNvPr>
              <p:cNvSpPr/>
              <p:nvPr/>
            </p:nvSpPr>
            <p:spPr>
              <a:xfrm>
                <a:off x="4881115" y="4660157"/>
                <a:ext cx="1387200" cy="758067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094DEDE-C085-4C1F-84C1-4F9E3C06A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15" y="4660157"/>
                <a:ext cx="1387200" cy="75806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BE799F-739D-4812-9163-450E072A07BD}"/>
              </a:ext>
            </a:extLst>
          </p:cNvPr>
          <p:cNvCxnSpPr/>
          <p:nvPr/>
        </p:nvCxnSpPr>
        <p:spPr>
          <a:xfrm>
            <a:off x="3823231" y="3127033"/>
            <a:ext cx="766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C883E2B-14D3-4292-AB7B-1FD51365219F}"/>
              </a:ext>
            </a:extLst>
          </p:cNvPr>
          <p:cNvCxnSpPr/>
          <p:nvPr/>
        </p:nvCxnSpPr>
        <p:spPr>
          <a:xfrm>
            <a:off x="3875876" y="5060992"/>
            <a:ext cx="790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BB54C97-0190-4BB0-A7B8-C818A604A9DD}"/>
              </a:ext>
            </a:extLst>
          </p:cNvPr>
          <p:cNvCxnSpPr>
            <a:cxnSpLocks/>
          </p:cNvCxnSpPr>
          <p:nvPr/>
        </p:nvCxnSpPr>
        <p:spPr>
          <a:xfrm>
            <a:off x="3981644" y="4245840"/>
            <a:ext cx="749639" cy="5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D8B990-CF5F-4C92-9CFB-55E0A80DB4C3}"/>
              </a:ext>
            </a:extLst>
          </p:cNvPr>
          <p:cNvCxnSpPr/>
          <p:nvPr/>
        </p:nvCxnSpPr>
        <p:spPr>
          <a:xfrm flipV="1">
            <a:off x="3981644" y="3334073"/>
            <a:ext cx="628201" cy="78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6AD158E-3D71-4015-B040-B89A7624861C}"/>
                  </a:ext>
                </a:extLst>
              </p:cNvPr>
              <p:cNvSpPr/>
              <p:nvPr/>
            </p:nvSpPr>
            <p:spPr>
              <a:xfrm>
                <a:off x="6847579" y="3859055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6AD158E-3D71-4015-B040-B89A762486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579" y="3859055"/>
                <a:ext cx="580120" cy="58012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A1C40B-59FA-406C-A2F6-EA068108CEC1}"/>
              </a:ext>
            </a:extLst>
          </p:cNvPr>
          <p:cNvCxnSpPr/>
          <p:nvPr/>
        </p:nvCxnSpPr>
        <p:spPr>
          <a:xfrm>
            <a:off x="6268315" y="4149115"/>
            <a:ext cx="498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EB1FD55-7DDC-4583-94EB-FD1AC17CAAF4}"/>
                  </a:ext>
                </a:extLst>
              </p:cNvPr>
              <p:cNvSpPr/>
              <p:nvPr/>
            </p:nvSpPr>
            <p:spPr>
              <a:xfrm>
                <a:off x="6853042" y="4749128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EB1FD55-7DDC-4583-94EB-FD1AC17CA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042" y="4749128"/>
                <a:ext cx="580120" cy="5801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C0DE651-1583-48AA-8854-CF1025361E38}"/>
              </a:ext>
            </a:extLst>
          </p:cNvPr>
          <p:cNvCxnSpPr/>
          <p:nvPr/>
        </p:nvCxnSpPr>
        <p:spPr>
          <a:xfrm>
            <a:off x="6273778" y="5039188"/>
            <a:ext cx="498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38136D1-00EE-42B2-A87B-8DB99FA83905}"/>
              </a:ext>
            </a:extLst>
          </p:cNvPr>
          <p:cNvCxnSpPr/>
          <p:nvPr/>
        </p:nvCxnSpPr>
        <p:spPr>
          <a:xfrm>
            <a:off x="7422500" y="4136827"/>
            <a:ext cx="327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A7C02AB-B83F-4EFF-8088-7BB45EBE3338}"/>
              </a:ext>
            </a:extLst>
          </p:cNvPr>
          <p:cNvCxnSpPr/>
          <p:nvPr/>
        </p:nvCxnSpPr>
        <p:spPr>
          <a:xfrm>
            <a:off x="7433162" y="5039188"/>
            <a:ext cx="3271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78E6D52-5000-421D-8C1C-4A55A7FD138F}"/>
              </a:ext>
            </a:extLst>
          </p:cNvPr>
          <p:cNvSpPr txBox="1"/>
          <p:nvPr/>
        </p:nvSpPr>
        <p:spPr>
          <a:xfrm>
            <a:off x="7759058" y="31015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</a:t>
            </a:r>
            <a:r>
              <a:rPr lang="ru-RU" dirty="0"/>
              <a:t>12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3A4EE7-D870-405B-87B6-6FB723BE2168}"/>
              </a:ext>
            </a:extLst>
          </p:cNvPr>
          <p:cNvCxnSpPr>
            <a:stCxn id="61" idx="3"/>
          </p:cNvCxnSpPr>
          <p:nvPr/>
        </p:nvCxnSpPr>
        <p:spPr>
          <a:xfrm>
            <a:off x="8352490" y="3286168"/>
            <a:ext cx="372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6CA21A6-E3A5-41CB-9387-E38E09F41E89}"/>
              </a:ext>
            </a:extLst>
          </p:cNvPr>
          <p:cNvSpPr txBox="1"/>
          <p:nvPr/>
        </p:nvSpPr>
        <p:spPr>
          <a:xfrm>
            <a:off x="8725256" y="3090098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dog!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A01397-D565-4240-9A11-7D3DA96E4A13}"/>
              </a:ext>
            </a:extLst>
          </p:cNvPr>
          <p:cNvSpPr txBox="1"/>
          <p:nvPr/>
        </p:nvSpPr>
        <p:spPr>
          <a:xfrm>
            <a:off x="7759058" y="483838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0.04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F818FD1-B504-45A9-88AB-126A586EE3C5}"/>
              </a:ext>
            </a:extLst>
          </p:cNvPr>
          <p:cNvCxnSpPr>
            <a:stCxn id="64" idx="3"/>
          </p:cNvCxnSpPr>
          <p:nvPr/>
        </p:nvCxnSpPr>
        <p:spPr>
          <a:xfrm>
            <a:off x="8352490" y="5023052"/>
            <a:ext cx="372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177D99B-74BD-49B2-B0BE-C1E66A09969D}"/>
              </a:ext>
            </a:extLst>
          </p:cNvPr>
          <p:cNvSpPr txBox="1"/>
          <p:nvPr/>
        </p:nvSpPr>
        <p:spPr>
          <a:xfrm>
            <a:off x="8725256" y="4826982"/>
            <a:ext cx="125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giraffe!</a:t>
            </a:r>
          </a:p>
        </p:txBody>
      </p:sp>
      <p:pic>
        <p:nvPicPr>
          <p:cNvPr id="67" name="Picture 2" descr="Кот в сапогах 2: Последнее желание 😎 Большой русский трейлер 😎 Мультфильм  2022 - YouTube">
            <a:extLst>
              <a:ext uri="{FF2B5EF4-FFF2-40B4-BE49-F238E27FC236}">
                <a16:creationId xmlns:a16="http://schemas.microsoft.com/office/drawing/2014/main" id="{51BB3D86-2161-4797-861B-3819DC3A0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02" y="3833753"/>
            <a:ext cx="1144443" cy="64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005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D83985-CABA-24BB-39E4-4905EE26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Многослойная сеть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DD1128-B304-58E6-F427-A723B1AD4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9385C-8758-ADC2-BC9D-A93660A7CC71}"/>
              </a:ext>
            </a:extLst>
          </p:cNvPr>
          <p:cNvSpPr txBox="1"/>
          <p:nvPr/>
        </p:nvSpPr>
        <p:spPr>
          <a:xfrm>
            <a:off x="2295482" y="2848017"/>
            <a:ext cx="75474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255</a:t>
            </a:r>
          </a:p>
          <a:p>
            <a:endParaRPr lang="ru-RU" dirty="0"/>
          </a:p>
          <a:p>
            <a:r>
              <a:rPr lang="ru-RU" dirty="0"/>
              <a:t>231</a:t>
            </a:r>
          </a:p>
          <a:p>
            <a:r>
              <a:rPr lang="ru-RU" dirty="0"/>
              <a:t> </a:t>
            </a:r>
          </a:p>
          <a:p>
            <a:r>
              <a:rPr lang="ru-RU" dirty="0"/>
              <a:t>... </a:t>
            </a:r>
          </a:p>
          <a:p>
            <a:endParaRPr lang="ru-RU" dirty="0"/>
          </a:p>
          <a:p>
            <a:r>
              <a:rPr lang="ru-RU" dirty="0"/>
              <a:t>94</a:t>
            </a:r>
          </a:p>
          <a:p>
            <a:endParaRPr lang="ru-RU" dirty="0"/>
          </a:p>
          <a:p>
            <a:r>
              <a:rPr lang="ru-RU" dirty="0"/>
              <a:t>142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982DE833-2869-941C-EFA7-9148920F9F08}"/>
              </a:ext>
            </a:extLst>
          </p:cNvPr>
          <p:cNvCxnSpPr/>
          <p:nvPr/>
        </p:nvCxnSpPr>
        <p:spPr>
          <a:xfrm>
            <a:off x="2812212" y="2621129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F7544BF-9B84-61DC-F89A-28097FA31982}"/>
              </a:ext>
            </a:extLst>
          </p:cNvPr>
          <p:cNvCxnSpPr/>
          <p:nvPr/>
        </p:nvCxnSpPr>
        <p:spPr>
          <a:xfrm>
            <a:off x="2278333" y="2621129"/>
            <a:ext cx="0" cy="28294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Правая фигурная скобка 8">
            <a:extLst>
              <a:ext uri="{FF2B5EF4-FFF2-40B4-BE49-F238E27FC236}">
                <a16:creationId xmlns:a16="http://schemas.microsoft.com/office/drawing/2014/main" id="{A4462F21-38DF-7C85-53A6-22E8BFF3CCD5}"/>
              </a:ext>
            </a:extLst>
          </p:cNvPr>
          <p:cNvSpPr/>
          <p:nvPr/>
        </p:nvSpPr>
        <p:spPr>
          <a:xfrm rot="18570475">
            <a:off x="6069698" y="1694836"/>
            <a:ext cx="1121434" cy="11610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AEF50-1049-6B65-47D9-98899B02070A}"/>
              </a:ext>
            </a:extLst>
          </p:cNvPr>
          <p:cNvSpPr txBox="1"/>
          <p:nvPr/>
        </p:nvSpPr>
        <p:spPr>
          <a:xfrm>
            <a:off x="6859397" y="1386025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Ctrl + C / Ctrl + V</a:t>
            </a:r>
            <a:endParaRPr lang="ru-RU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4AA827-FA93-49D5-AD29-FEAAD9AAB5A2}"/>
                  </a:ext>
                </a:extLst>
              </p:cNvPr>
              <p:cNvSpPr/>
              <p:nvPr/>
            </p:nvSpPr>
            <p:spPr>
              <a:xfrm>
                <a:off x="5952399" y="2902608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34AA827-FA93-49D5-AD29-FEAAD9AAB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399" y="2902608"/>
                <a:ext cx="580120" cy="58012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4BAB616-2C66-4950-B48D-E07694DE7E9D}"/>
              </a:ext>
            </a:extLst>
          </p:cNvPr>
          <p:cNvCxnSpPr>
            <a:cxnSpLocks/>
          </p:cNvCxnSpPr>
          <p:nvPr/>
        </p:nvCxnSpPr>
        <p:spPr>
          <a:xfrm>
            <a:off x="5535586" y="3179398"/>
            <a:ext cx="176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F6A30A-1E63-4568-9A60-EC3D081FDDB5}"/>
              </a:ext>
            </a:extLst>
          </p:cNvPr>
          <p:cNvCxnSpPr>
            <a:cxnSpLocks/>
          </p:cNvCxnSpPr>
          <p:nvPr/>
        </p:nvCxnSpPr>
        <p:spPr>
          <a:xfrm>
            <a:off x="2946213" y="3073991"/>
            <a:ext cx="843159" cy="54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DCAD38-0363-4ACF-9A38-6FECABAC6C0A}"/>
              </a:ext>
            </a:extLst>
          </p:cNvPr>
          <p:cNvCxnSpPr>
            <a:cxnSpLocks/>
          </p:cNvCxnSpPr>
          <p:nvPr/>
        </p:nvCxnSpPr>
        <p:spPr>
          <a:xfrm flipV="1">
            <a:off x="3104626" y="4015516"/>
            <a:ext cx="684746" cy="13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B0FACE-8ECE-43F3-B390-29E22EFCBA89}"/>
              </a:ext>
            </a:extLst>
          </p:cNvPr>
          <p:cNvSpPr txBox="1"/>
          <p:nvPr/>
        </p:nvSpPr>
        <p:spPr>
          <a:xfrm>
            <a:off x="7951278" y="383085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0.73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100247-342D-4586-82C1-52E360106537}"/>
              </a:ext>
            </a:extLst>
          </p:cNvPr>
          <p:cNvCxnSpPr>
            <a:cxnSpLocks/>
          </p:cNvCxnSpPr>
          <p:nvPr/>
        </p:nvCxnSpPr>
        <p:spPr>
          <a:xfrm>
            <a:off x="8586312" y="4026589"/>
            <a:ext cx="3727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1361AD2-B7BB-4918-B26B-33233C48E288}"/>
              </a:ext>
            </a:extLst>
          </p:cNvPr>
          <p:cNvSpPr txBox="1"/>
          <p:nvPr/>
        </p:nvSpPr>
        <p:spPr>
          <a:xfrm>
            <a:off x="9000680" y="3870497"/>
            <a:ext cx="56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Cat!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C2A708D-CEB7-45FE-802A-36252B678684}"/>
              </a:ext>
            </a:extLst>
          </p:cNvPr>
          <p:cNvCxnSpPr/>
          <p:nvPr/>
        </p:nvCxnSpPr>
        <p:spPr>
          <a:xfrm>
            <a:off x="2946213" y="3036598"/>
            <a:ext cx="7664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64F5FC0-5054-4E7A-9FCA-6B82BF462C83}"/>
              </a:ext>
            </a:extLst>
          </p:cNvPr>
          <p:cNvCxnSpPr/>
          <p:nvPr/>
        </p:nvCxnSpPr>
        <p:spPr>
          <a:xfrm>
            <a:off x="2998858" y="4970557"/>
            <a:ext cx="7905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43D982C-582E-4C2F-9D56-7123D4B2F816}"/>
              </a:ext>
            </a:extLst>
          </p:cNvPr>
          <p:cNvCxnSpPr>
            <a:cxnSpLocks/>
          </p:cNvCxnSpPr>
          <p:nvPr/>
        </p:nvCxnSpPr>
        <p:spPr>
          <a:xfrm>
            <a:off x="3104626" y="4155405"/>
            <a:ext cx="749639" cy="53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754594-279E-4C14-835C-6AD671C9D729}"/>
              </a:ext>
            </a:extLst>
          </p:cNvPr>
          <p:cNvCxnSpPr/>
          <p:nvPr/>
        </p:nvCxnSpPr>
        <p:spPr>
          <a:xfrm flipV="1">
            <a:off x="3104626" y="3243638"/>
            <a:ext cx="628201" cy="783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0F873A7-3C8F-4CD3-9C9D-250B3802F67A}"/>
                  </a:ext>
                </a:extLst>
              </p:cNvPr>
              <p:cNvSpPr/>
              <p:nvPr/>
            </p:nvSpPr>
            <p:spPr>
              <a:xfrm>
                <a:off x="5970561" y="3768620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0F873A7-3C8F-4CD3-9C9D-250B3802F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561" y="3768620"/>
                <a:ext cx="580120" cy="58012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0848D86-2362-4600-86F4-0E49A81DCE19}"/>
              </a:ext>
            </a:extLst>
          </p:cNvPr>
          <p:cNvCxnSpPr>
            <a:cxnSpLocks/>
          </p:cNvCxnSpPr>
          <p:nvPr/>
        </p:nvCxnSpPr>
        <p:spPr>
          <a:xfrm>
            <a:off x="5498201" y="4046392"/>
            <a:ext cx="214363" cy="1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C187AA-1181-4E4E-9748-D9FFFB8776A7}"/>
                  </a:ext>
                </a:extLst>
              </p:cNvPr>
              <p:cNvSpPr/>
              <p:nvPr/>
            </p:nvSpPr>
            <p:spPr>
              <a:xfrm>
                <a:off x="5976024" y="4658693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7C187AA-1181-4E4E-9748-D9FFFB8776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24" y="4658693"/>
                <a:ext cx="580120" cy="5801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CE21783-BE3E-48F1-8498-30BCEB5F9122}"/>
              </a:ext>
            </a:extLst>
          </p:cNvPr>
          <p:cNvCxnSpPr>
            <a:cxnSpLocks/>
          </p:cNvCxnSpPr>
          <p:nvPr/>
        </p:nvCxnSpPr>
        <p:spPr>
          <a:xfrm>
            <a:off x="5498201" y="4948753"/>
            <a:ext cx="176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D47677-2EAB-4F21-B1C4-7D6714FE8A38}"/>
              </a:ext>
            </a:extLst>
          </p:cNvPr>
          <p:cNvCxnSpPr>
            <a:cxnSpLocks/>
          </p:cNvCxnSpPr>
          <p:nvPr/>
        </p:nvCxnSpPr>
        <p:spPr>
          <a:xfrm>
            <a:off x="6806379" y="4035861"/>
            <a:ext cx="1057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A2F2AC2-D4F6-49C6-AF66-B79303F6C4EF}"/>
                  </a:ext>
                </a:extLst>
              </p:cNvPr>
              <p:cNvSpPr/>
              <p:nvPr/>
            </p:nvSpPr>
            <p:spPr>
              <a:xfrm>
                <a:off x="4729850" y="2902470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5A2F2AC2-D4F6-49C6-AF66-B79303F6C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850" y="2902470"/>
                <a:ext cx="580120" cy="58012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A55BEE-F325-41D6-99C1-BD944A6ECCA2}"/>
                  </a:ext>
                </a:extLst>
              </p:cNvPr>
              <p:cNvSpPr/>
              <p:nvPr/>
            </p:nvSpPr>
            <p:spPr>
              <a:xfrm>
                <a:off x="4748012" y="3768482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11A55BEE-F325-41D6-99C1-BD944A6EC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012" y="3768482"/>
                <a:ext cx="580120" cy="5801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7ADF09B-4452-467A-81E0-E2456F95BC02}"/>
                  </a:ext>
                </a:extLst>
              </p:cNvPr>
              <p:cNvSpPr/>
              <p:nvPr/>
            </p:nvSpPr>
            <p:spPr>
              <a:xfrm>
                <a:off x="4753475" y="4658555"/>
                <a:ext cx="580120" cy="58012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7ADF09B-4452-467A-81E0-E2456F95B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475" y="4658555"/>
                <a:ext cx="580120" cy="58012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Left Bracket 70">
            <a:extLst>
              <a:ext uri="{FF2B5EF4-FFF2-40B4-BE49-F238E27FC236}">
                <a16:creationId xmlns:a16="http://schemas.microsoft.com/office/drawing/2014/main" id="{02CE355C-56D3-4CC9-BF7E-94E998C440F3}"/>
              </a:ext>
            </a:extLst>
          </p:cNvPr>
          <p:cNvSpPr/>
          <p:nvPr/>
        </p:nvSpPr>
        <p:spPr>
          <a:xfrm>
            <a:off x="4572000" y="2848017"/>
            <a:ext cx="81158" cy="25144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ket 71">
            <a:extLst>
              <a:ext uri="{FF2B5EF4-FFF2-40B4-BE49-F238E27FC236}">
                <a16:creationId xmlns:a16="http://schemas.microsoft.com/office/drawing/2014/main" id="{FED4A6C6-9C7C-4970-B130-6D762B9B2879}"/>
              </a:ext>
            </a:extLst>
          </p:cNvPr>
          <p:cNvSpPr/>
          <p:nvPr/>
        </p:nvSpPr>
        <p:spPr>
          <a:xfrm rot="10800000">
            <a:off x="5355410" y="2828212"/>
            <a:ext cx="81158" cy="25144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ket 72">
            <a:extLst>
              <a:ext uri="{FF2B5EF4-FFF2-40B4-BE49-F238E27FC236}">
                <a16:creationId xmlns:a16="http://schemas.microsoft.com/office/drawing/2014/main" id="{90E65C84-F6BE-4971-941E-3E869022CE57}"/>
              </a:ext>
            </a:extLst>
          </p:cNvPr>
          <p:cNvSpPr/>
          <p:nvPr/>
        </p:nvSpPr>
        <p:spPr>
          <a:xfrm>
            <a:off x="5750306" y="2789637"/>
            <a:ext cx="81158" cy="25144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ket 73">
            <a:extLst>
              <a:ext uri="{FF2B5EF4-FFF2-40B4-BE49-F238E27FC236}">
                <a16:creationId xmlns:a16="http://schemas.microsoft.com/office/drawing/2014/main" id="{031FD00B-20DF-458A-89A7-84602D70AD9E}"/>
              </a:ext>
            </a:extLst>
          </p:cNvPr>
          <p:cNvSpPr/>
          <p:nvPr/>
        </p:nvSpPr>
        <p:spPr>
          <a:xfrm rot="10800000">
            <a:off x="6533716" y="2769832"/>
            <a:ext cx="81158" cy="251449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57D483-2DBF-4E6B-92CB-59462B34C637}"/>
              </a:ext>
            </a:extLst>
          </p:cNvPr>
          <p:cNvSpPr txBox="1"/>
          <p:nvPr/>
        </p:nvSpPr>
        <p:spPr>
          <a:xfrm>
            <a:off x="4050691" y="382473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80" name="Picture 2" descr="Кот в сапогах 2: Последнее желание 😎 Большой русский трейлер 😎 Мультфильм  2022 - YouTube">
            <a:extLst>
              <a:ext uri="{FF2B5EF4-FFF2-40B4-BE49-F238E27FC236}">
                <a16:creationId xmlns:a16="http://schemas.microsoft.com/office/drawing/2014/main" id="{BA1B1E46-3C9F-46B7-8C99-61FA422A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41" y="3842757"/>
            <a:ext cx="866793" cy="48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930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102ECB-5468-0A2F-99E5-5207FB0F2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активации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E1CE44-C301-0017-A7BD-D37CC3179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3AC146-22CB-F391-C309-277E38226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916" y="2273780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92A176-7343-97AA-6586-76EACE4A5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07" y="2369030"/>
            <a:ext cx="1905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72CB2CB-C5A0-9F1D-6BED-CD681F537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07" y="220045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76E3FA8-0AA8-8350-EBC2-D085FCA6B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404" y="2200456"/>
            <a:ext cx="19050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80D30-DED9-FD79-E1CB-B7F5E5E9DBC2}"/>
              </a:ext>
            </a:extLst>
          </p:cNvPr>
          <p:cNvSpPr txBox="1"/>
          <p:nvPr/>
        </p:nvSpPr>
        <p:spPr>
          <a:xfrm>
            <a:off x="1783781" y="399090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4AA72-6A16-CC82-569C-0E58D44E7A24}"/>
              </a:ext>
            </a:extLst>
          </p:cNvPr>
          <p:cNvSpPr txBox="1"/>
          <p:nvPr/>
        </p:nvSpPr>
        <p:spPr>
          <a:xfrm>
            <a:off x="4413849" y="4001294"/>
            <a:ext cx="65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TanH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992EE-F3A9-D3B9-33F7-124F5415A9F8}"/>
              </a:ext>
            </a:extLst>
          </p:cNvPr>
          <p:cNvSpPr txBox="1"/>
          <p:nvPr/>
        </p:nvSpPr>
        <p:spPr>
          <a:xfrm>
            <a:off x="6860832" y="4003468"/>
            <a:ext cx="66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ReLU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4FCBA-C61A-25F9-9DB8-64FDA4F18556}"/>
              </a:ext>
            </a:extLst>
          </p:cNvPr>
          <p:cNvSpPr txBox="1"/>
          <p:nvPr/>
        </p:nvSpPr>
        <p:spPr>
          <a:xfrm>
            <a:off x="8633106" y="4001294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LeakyReLU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8D99ACA-778A-60A1-B06F-9ACC38834A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5967" y="4525364"/>
            <a:ext cx="1228896" cy="4382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948EB0C-C21B-4195-A121-55ED87196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7673" y="4577738"/>
            <a:ext cx="1857634" cy="4191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686B57-24FF-3A75-BE54-C3CD78D2A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1799" y="4663474"/>
            <a:ext cx="1305107" cy="24768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AC6D200-F919-BCB7-85F2-DBB72EA09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995" y="4573425"/>
            <a:ext cx="214342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26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06FB81-46E8-102A-298B-133B44DD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DF4B07-F99A-873E-74FD-6646AABD3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Наша задача - найти функцию хорошо приближающую реальную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Зависимость         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Назовем такое решение                      (эта функция должна быть вычислима на компьютере).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8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Обычно мы выбираем решение из некоторого параметризованного семейства.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8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800" i="0" u="none" strike="noStrike" cap="none" dirty="0">
              <a:solidFill>
                <a:srgbClr val="000000"/>
              </a:solidFill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09EADF-18CF-FDBF-8D6E-DC37D4DC5BEE}"/>
              </a:ext>
            </a:extLst>
          </p:cNvPr>
          <p:cNvSpPr txBox="1"/>
          <p:nvPr/>
        </p:nvSpPr>
        <p:spPr>
          <a:xfrm>
            <a:off x="3049438" y="3248647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dirty="0">
                <a:effectLst/>
              </a:rPr>
              <a:t> </a:t>
            </a:r>
            <a:endParaRPr lang="ru-RU" dirty="0"/>
          </a:p>
        </p:txBody>
      </p:sp>
      <p:pic>
        <p:nvPicPr>
          <p:cNvPr id="6" name="Google Shape;104;p18">
            <a:extLst>
              <a:ext uri="{FF2B5EF4-FFF2-40B4-BE49-F238E27FC236}">
                <a16:creationId xmlns:a16="http://schemas.microsoft.com/office/drawing/2014/main" id="{574DBE70-B865-0898-63C0-A355739E30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7850" y="2866085"/>
            <a:ext cx="1238150" cy="2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5;p18">
            <a:extLst>
              <a:ext uri="{FF2B5EF4-FFF2-40B4-BE49-F238E27FC236}">
                <a16:creationId xmlns:a16="http://schemas.microsoft.com/office/drawing/2014/main" id="{6E479984-157B-4326-27CB-C8DC429CE5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921" y="5252839"/>
            <a:ext cx="3204375" cy="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6;p18">
            <a:extLst>
              <a:ext uri="{FF2B5EF4-FFF2-40B4-BE49-F238E27FC236}">
                <a16:creationId xmlns:a16="http://schemas.microsoft.com/office/drawing/2014/main" id="{235EEC8B-8491-2321-2DFB-294D51391357}"/>
              </a:ext>
            </a:extLst>
          </p:cNvPr>
          <p:cNvSpPr txBox="1"/>
          <p:nvPr/>
        </p:nvSpPr>
        <p:spPr>
          <a:xfrm>
            <a:off x="4365306" y="5095934"/>
            <a:ext cx="35064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" sz="2200" i="1" u="none" strike="noStrike" cap="none" dirty="0">
                <a:solidFill>
                  <a:srgbClr val="000000"/>
                </a:solidFill>
              </a:rPr>
              <a:t>множество параметров.</a:t>
            </a:r>
            <a:endParaRPr sz="2200" i="1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9" name="Google Shape;103;p18">
            <a:extLst>
              <a:ext uri="{FF2B5EF4-FFF2-40B4-BE49-F238E27FC236}">
                <a16:creationId xmlns:a16="http://schemas.microsoft.com/office/drawing/2014/main" id="{99D8BF16-41C1-7230-FDB5-986881FDAD6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9438" y="2383421"/>
            <a:ext cx="462600" cy="277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180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2A9E8-A1B6-413E-6389-7FA96225C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обучения (2)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F9153-7A5A-1953-ADA1-3D70F674C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Определим функцию                 , ее значение показывает насколько сильно наше предсказание отличается от реального значения.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800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000000"/>
                </a:solidFill>
              </a:rPr>
              <a:t>Пример: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Задача предсказания цены дома из предыдущих примеров.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800" i="0" u="none" strike="noStrike" cap="none" dirty="0">
                <a:solidFill>
                  <a:srgbClr val="000000"/>
                </a:solidFill>
              </a:rPr>
              <a:t>Возможные функции потерь: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2800" b="0" i="0" u="none" strike="noStrike" cap="none" dirty="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endParaRPr lang="ru-RU" dirty="0"/>
          </a:p>
        </p:txBody>
      </p:sp>
      <p:pic>
        <p:nvPicPr>
          <p:cNvPr id="6" name="Google Shape;122;p20">
            <a:extLst>
              <a:ext uri="{FF2B5EF4-FFF2-40B4-BE49-F238E27FC236}">
                <a16:creationId xmlns:a16="http://schemas.microsoft.com/office/drawing/2014/main" id="{8EBB4617-D1F6-D178-51C9-6F03C3CFD9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6724" y="1947648"/>
            <a:ext cx="1160094" cy="295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3;p20">
            <a:extLst>
              <a:ext uri="{FF2B5EF4-FFF2-40B4-BE49-F238E27FC236}">
                <a16:creationId xmlns:a16="http://schemas.microsoft.com/office/drawing/2014/main" id="{8A2229A3-0634-9D26-2FB3-1DC1A23229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250" y="4679542"/>
            <a:ext cx="3966075" cy="3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24;p20">
            <a:extLst>
              <a:ext uri="{FF2B5EF4-FFF2-40B4-BE49-F238E27FC236}">
                <a16:creationId xmlns:a16="http://schemas.microsoft.com/office/drawing/2014/main" id="{558B3D3B-764E-7BC1-A96B-3D9A722B39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249" y="5180917"/>
            <a:ext cx="3873275" cy="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25;p20">
            <a:extLst>
              <a:ext uri="{FF2B5EF4-FFF2-40B4-BE49-F238E27FC236}">
                <a16:creationId xmlns:a16="http://schemas.microsoft.com/office/drawing/2014/main" id="{7F1B476D-786D-84EA-5BA0-BE2CCA3AA14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2249" y="5595213"/>
            <a:ext cx="4606329" cy="3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6;p20">
            <a:extLst>
              <a:ext uri="{FF2B5EF4-FFF2-40B4-BE49-F238E27FC236}">
                <a16:creationId xmlns:a16="http://schemas.microsoft.com/office/drawing/2014/main" id="{0D041815-106D-9D85-8291-42DEEE8968B9}"/>
              </a:ext>
            </a:extLst>
          </p:cNvPr>
          <p:cNvSpPr txBox="1"/>
          <p:nvPr/>
        </p:nvSpPr>
        <p:spPr>
          <a:xfrm>
            <a:off x="5082824" y="4679542"/>
            <a:ext cx="3695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i="0" u="none" strike="noStrike" cap="none">
                <a:solidFill>
                  <a:srgbClr val="000000"/>
                </a:solidFill>
              </a:rPr>
              <a:t>--- квадратичная функция потерь</a:t>
            </a:r>
            <a:endParaRPr sz="1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1" name="Google Shape;127;p20">
            <a:extLst>
              <a:ext uri="{FF2B5EF4-FFF2-40B4-BE49-F238E27FC236}">
                <a16:creationId xmlns:a16="http://schemas.microsoft.com/office/drawing/2014/main" id="{6933BFF0-AF67-8000-4F85-48B084D0B6A3}"/>
              </a:ext>
            </a:extLst>
          </p:cNvPr>
          <p:cNvSpPr txBox="1"/>
          <p:nvPr/>
        </p:nvSpPr>
        <p:spPr>
          <a:xfrm>
            <a:off x="5082824" y="5108830"/>
            <a:ext cx="3695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i="0" u="none" strike="noStrike" cap="none" dirty="0">
                <a:solidFill>
                  <a:srgbClr val="000000"/>
                </a:solidFill>
              </a:rPr>
              <a:t>--- абсолютная функция потерь</a:t>
            </a:r>
            <a:endParaRPr sz="18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2" name="Google Shape;128;p20">
            <a:extLst>
              <a:ext uri="{FF2B5EF4-FFF2-40B4-BE49-F238E27FC236}">
                <a16:creationId xmlns:a16="http://schemas.microsoft.com/office/drawing/2014/main" id="{A0BE1F7F-D631-B63A-3226-D33227CE1A98}"/>
              </a:ext>
            </a:extLst>
          </p:cNvPr>
          <p:cNvSpPr txBox="1"/>
          <p:nvPr/>
        </p:nvSpPr>
        <p:spPr>
          <a:xfrm>
            <a:off x="5709249" y="5538130"/>
            <a:ext cx="36957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i="0" u="none" strike="noStrike" cap="none">
                <a:solidFill>
                  <a:srgbClr val="000000"/>
                </a:solidFill>
              </a:rPr>
              <a:t>--- </a:t>
            </a:r>
            <a:r>
              <a:rPr lang="ru" sz="1800"/>
              <a:t>?</a:t>
            </a:r>
            <a:endParaRPr sz="1800" i="0" u="none" strike="noStrike" cap="non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39087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424</Words>
  <Application>Microsoft Office PowerPoint</Application>
  <PresentationFormat>Widescreen</PresentationFormat>
  <Paragraphs>135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Old Standard TT</vt:lpstr>
      <vt:lpstr>Тема Office</vt:lpstr>
      <vt:lpstr>Введение</vt:lpstr>
      <vt:lpstr>PowerPoint Presentation</vt:lpstr>
      <vt:lpstr>Машинное обучение</vt:lpstr>
      <vt:lpstr>Логистическая регрессия – это тоже нейронная сеть</vt:lpstr>
      <vt:lpstr>Мультикласс</vt:lpstr>
      <vt:lpstr>Многослойная сеть</vt:lpstr>
      <vt:lpstr>Функции активации</vt:lpstr>
      <vt:lpstr>Задача обучения</vt:lpstr>
      <vt:lpstr>Задача обучения (2)</vt:lpstr>
      <vt:lpstr>Задача обучения (3)</vt:lpstr>
      <vt:lpstr>PowerPoint Presentation</vt:lpstr>
      <vt:lpstr>SGD</vt:lpstr>
      <vt:lpstr>Adam</vt:lpstr>
      <vt:lpstr>Примеры работы алгоритмов</vt:lpstr>
      <vt:lpstr>Примеры работы алгоритмов</vt:lpstr>
      <vt:lpstr>Источники: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</dc:title>
  <dc:creator>Anastasiya Nikolskaya</dc:creator>
  <cp:lastModifiedBy>Anastasiia Nikolskaia</cp:lastModifiedBy>
  <cp:revision>13</cp:revision>
  <dcterms:created xsi:type="dcterms:W3CDTF">2023-02-27T20:49:44Z</dcterms:created>
  <dcterms:modified xsi:type="dcterms:W3CDTF">2023-03-03T08:07:45Z</dcterms:modified>
</cp:coreProperties>
</file>